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drawings/drawing12.xml" ContentType="application/vnd.openxmlformats-officedocument.drawingml.chartshapes+xml"/>
  <Override PartName="/ppt/charts/chart23.xml" ContentType="application/vnd.openxmlformats-officedocument.drawingml.chart+xml"/>
  <Override PartName="/ppt/drawings/drawing13.xml" ContentType="application/vnd.openxmlformats-officedocument.drawingml.chartshapes+xml"/>
  <Override PartName="/ppt/charts/chart24.xml" ContentType="application/vnd.openxmlformats-officedocument.drawingml.chart+xml"/>
  <Override PartName="/ppt/drawings/drawing14.xml" ContentType="application/vnd.openxmlformats-officedocument.drawingml.chartshapes+xml"/>
  <Override PartName="/ppt/charts/chart25.xml" ContentType="application/vnd.openxmlformats-officedocument.drawingml.chart+xml"/>
  <Override PartName="/ppt/drawings/drawing15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1.xml" ContentType="application/vnd.openxmlformats-officedocument.themeOverride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drawings/drawing17.xml" ContentType="application/vnd.openxmlformats-officedocument.drawingml.chartshapes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1"/>
  </p:notesMasterIdLst>
  <p:sldIdLst>
    <p:sldId id="256" r:id="rId2"/>
    <p:sldId id="337" r:id="rId3"/>
    <p:sldId id="355" r:id="rId4"/>
    <p:sldId id="336" r:id="rId5"/>
    <p:sldId id="758" r:id="rId6"/>
    <p:sldId id="759" r:id="rId7"/>
    <p:sldId id="760" r:id="rId8"/>
    <p:sldId id="761" r:id="rId9"/>
    <p:sldId id="762" r:id="rId10"/>
    <p:sldId id="335" r:id="rId11"/>
    <p:sldId id="338" r:id="rId12"/>
    <p:sldId id="341" r:id="rId13"/>
    <p:sldId id="631" r:id="rId14"/>
    <p:sldId id="432" r:id="rId15"/>
    <p:sldId id="423" r:id="rId16"/>
    <p:sldId id="741" r:id="rId17"/>
    <p:sldId id="742" r:id="rId18"/>
    <p:sldId id="743" r:id="rId19"/>
    <p:sldId id="744" r:id="rId20"/>
    <p:sldId id="546" r:id="rId21"/>
    <p:sldId id="522" r:id="rId22"/>
    <p:sldId id="745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645" r:id="rId34"/>
    <p:sldId id="347" r:id="rId35"/>
    <p:sldId id="348" r:id="rId36"/>
    <p:sldId id="646" r:id="rId37"/>
    <p:sldId id="354" r:id="rId38"/>
    <p:sldId id="771" r:id="rId39"/>
    <p:sldId id="772" r:id="rId40"/>
    <p:sldId id="773" r:id="rId41"/>
    <p:sldId id="774" r:id="rId42"/>
    <p:sldId id="775" r:id="rId43"/>
    <p:sldId id="776" r:id="rId44"/>
    <p:sldId id="777" r:id="rId45"/>
    <p:sldId id="778" r:id="rId46"/>
    <p:sldId id="779" r:id="rId47"/>
    <p:sldId id="780" r:id="rId48"/>
    <p:sldId id="781" r:id="rId49"/>
    <p:sldId id="782" r:id="rId50"/>
    <p:sldId id="783" r:id="rId51"/>
    <p:sldId id="784" r:id="rId52"/>
    <p:sldId id="787" r:id="rId53"/>
    <p:sldId id="788" r:id="rId54"/>
    <p:sldId id="789" r:id="rId55"/>
    <p:sldId id="790" r:id="rId56"/>
    <p:sldId id="791" r:id="rId57"/>
    <p:sldId id="792" r:id="rId58"/>
    <p:sldId id="793" r:id="rId59"/>
    <p:sldId id="794" r:id="rId60"/>
    <p:sldId id="795" r:id="rId61"/>
    <p:sldId id="796" r:id="rId62"/>
    <p:sldId id="797" r:id="rId63"/>
    <p:sldId id="798" r:id="rId64"/>
    <p:sldId id="799" r:id="rId65"/>
    <p:sldId id="800" r:id="rId66"/>
    <p:sldId id="801" r:id="rId67"/>
    <p:sldId id="802" r:id="rId68"/>
    <p:sldId id="803" r:id="rId69"/>
    <p:sldId id="804" r:id="rId70"/>
    <p:sldId id="805" r:id="rId71"/>
    <p:sldId id="806" r:id="rId72"/>
    <p:sldId id="807" r:id="rId73"/>
    <p:sldId id="808" r:id="rId74"/>
    <p:sldId id="809" r:id="rId75"/>
    <p:sldId id="810" r:id="rId76"/>
    <p:sldId id="811" r:id="rId77"/>
    <p:sldId id="812" r:id="rId78"/>
    <p:sldId id="813" r:id="rId79"/>
    <p:sldId id="814" r:id="rId80"/>
    <p:sldId id="815" r:id="rId81"/>
    <p:sldId id="816" r:id="rId82"/>
    <p:sldId id="817" r:id="rId83"/>
    <p:sldId id="818" r:id="rId84"/>
    <p:sldId id="819" r:id="rId85"/>
    <p:sldId id="820" r:id="rId86"/>
    <p:sldId id="821" r:id="rId87"/>
    <p:sldId id="822" r:id="rId88"/>
    <p:sldId id="823" r:id="rId89"/>
    <p:sldId id="763" r:id="rId90"/>
    <p:sldId id="764" r:id="rId91"/>
    <p:sldId id="765" r:id="rId92"/>
    <p:sldId id="766" r:id="rId93"/>
    <p:sldId id="767" r:id="rId94"/>
    <p:sldId id="768" r:id="rId95"/>
    <p:sldId id="769" r:id="rId96"/>
    <p:sldId id="770" r:id="rId97"/>
    <p:sldId id="785" r:id="rId98"/>
    <p:sldId id="786" r:id="rId99"/>
    <p:sldId id="339" r:id="rId10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4646" autoAdjust="0"/>
  </p:normalViewPr>
  <p:slideViewPr>
    <p:cSldViewPr>
      <p:cViewPr varScale="1">
        <p:scale>
          <a:sx n="106" d="100"/>
          <a:sy n="106" d="100"/>
        </p:scale>
        <p:origin x="112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Excel26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456010599030014E-4"/>
                  <c:y val="-0.428250606834930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</c:v>
                </c:pt>
                <c:pt idx="2">
                  <c:v>2023 год ожидаемое</c:v>
                </c:pt>
                <c:pt idx="3">
                  <c:v>2024 год прогноз</c:v>
                </c:pt>
                <c:pt idx="4">
                  <c:v>2025 год 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218.679</c:v>
                </c:pt>
                <c:pt idx="1">
                  <c:v>222.8</c:v>
                </c:pt>
                <c:pt idx="2">
                  <c:v>225.6</c:v>
                </c:pt>
                <c:pt idx="3">
                  <c:v>228.5</c:v>
                </c:pt>
                <c:pt idx="4">
                  <c:v>231.8</c:v>
                </c:pt>
                <c:pt idx="5">
                  <c:v>235.4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458908946014544"/>
                  <c:y val="-8.640609877768144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792041625004629"/>
                      <c:h val="0.544852784411753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6 833,2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6933.5</c:v>
                </c:pt>
                <c:pt idx="1">
                  <c:v>6730.9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6 182,9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750,5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6182.9</c:v>
                </c:pt>
                <c:pt idx="1">
                  <c:v>750.5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36%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17443402021353505"/>
                  <c:y val="-0.23156308655763397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108,7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482074641279174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1 271,6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365489779388234"/>
                  <c:y val="-5.36070573589235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18477564696040413"/>
                  <c:y val="0.164834995502782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4205263992509859"/>
                  <c:y val="6.0773308292990186E-2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1 993,1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402,0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115,0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УСН</c:v>
                </c:pt>
                <c:pt idx="3">
                  <c:v>Патент</c:v>
                </c:pt>
                <c:pt idx="4">
                  <c:v>Налог на имущество физ.лиц</c:v>
                </c:pt>
                <c:pt idx="5">
                  <c:v>Земельный налог юр.л.</c:v>
                </c:pt>
                <c:pt idx="6">
                  <c:v>Земельный налог физ.л.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2257.1999999999998</c:v>
                </c:pt>
                <c:pt idx="1">
                  <c:v>113</c:v>
                </c:pt>
                <c:pt idx="2">
                  <c:v>1216.0999999999999</c:v>
                </c:pt>
                <c:pt idx="3">
                  <c:v>108.5</c:v>
                </c:pt>
                <c:pt idx="4">
                  <c:v>326.2</c:v>
                </c:pt>
                <c:pt idx="5">
                  <c:v>1601</c:v>
                </c:pt>
                <c:pt idx="6">
                  <c:v>392.2</c:v>
                </c:pt>
                <c:pt idx="7">
                  <c:v>105.4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26589430676285009"/>
                  <c:y val="0.172491202073009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2598467268004705"/>
                  <c:y val="-4.79230789693159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826429726199006"/>
                      <c:h val="0.14233747111040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7.5116055112650321E-2"/>
                  <c:y val="-0.17276327669382588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5079648717192343"/>
                  <c:y val="-6.86981571687652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196848817564333"/>
                      <c:h val="0.167178216504895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11619924678257"/>
                  <c:y val="-0.344365520059174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0,7%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Аренда земли</c:v>
                </c:pt>
                <c:pt idx="1">
                  <c:v>Аренда помещений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417.5</c:v>
                </c:pt>
                <c:pt idx="1">
                  <c:v>47.3</c:v>
                </c:pt>
                <c:pt idx="2">
                  <c:v>25</c:v>
                </c:pt>
                <c:pt idx="3">
                  <c:v>77</c:v>
                </c:pt>
                <c:pt idx="4">
                  <c:v>130</c:v>
                </c:pt>
                <c:pt idx="5">
                  <c:v>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1563.1</c:v>
                </c:pt>
                <c:pt idx="1">
                  <c:v>1699.2</c:v>
                </c:pt>
                <c:pt idx="2">
                  <c:v>1858</c:v>
                </c:pt>
                <c:pt idx="3">
                  <c:v>2038</c:v>
                </c:pt>
                <c:pt idx="4">
                  <c:v>2218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109.6</c:v>
                </c:pt>
                <c:pt idx="1">
                  <c:v>553.20000000000005</c:v>
                </c:pt>
                <c:pt idx="2">
                  <c:v>512.70000000000005</c:v>
                </c:pt>
                <c:pt idx="3">
                  <c:v>497.7</c:v>
                </c:pt>
                <c:pt idx="4">
                  <c:v>466.7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782.2</c:v>
                </c:pt>
                <c:pt idx="1">
                  <c:v>2050</c:v>
                </c:pt>
                <c:pt idx="2">
                  <c:v>2260</c:v>
                </c:pt>
                <c:pt idx="3">
                  <c:v>2330</c:v>
                </c:pt>
                <c:pt idx="4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1583.3</c:v>
                </c:pt>
                <c:pt idx="1">
                  <c:v>870</c:v>
                </c:pt>
                <c:pt idx="2">
                  <c:v>1195</c:v>
                </c:pt>
                <c:pt idx="3">
                  <c:v>1425</c:v>
                </c:pt>
                <c:pt idx="4">
                  <c:v>1610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547.79999999999995</c:v>
                </c:pt>
                <c:pt idx="1">
                  <c:v>418.3</c:v>
                </c:pt>
                <c:pt idx="2">
                  <c:v>300</c:v>
                </c:pt>
                <c:pt idx="3">
                  <c:v>130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215.5</c:v>
                </c:pt>
                <c:pt idx="1">
                  <c:v>103.2</c:v>
                </c:pt>
                <c:pt idx="2">
                  <c:v>115</c:v>
                </c:pt>
                <c:pt idx="3">
                  <c:v>125.3</c:v>
                </c:pt>
                <c:pt idx="4">
                  <c:v>132.6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2989390378797E-2"/>
                  <c:y val="-9.12745806021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 исполнение)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498.1</c:v>
                </c:pt>
                <c:pt idx="1">
                  <c:v>109.2</c:v>
                </c:pt>
                <c:pt idx="2">
                  <c:v>109.5</c:v>
                </c:pt>
                <c:pt idx="3" formatCode="0.0">
                  <c:v>116.1</c:v>
                </c:pt>
                <c:pt idx="4" formatCode="0.0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24901</c:v>
                </c:pt>
                <c:pt idx="1">
                  <c:v>28716</c:v>
                </c:pt>
                <c:pt idx="2">
                  <c:v>39253</c:v>
                </c:pt>
                <c:pt idx="3">
                  <c:v>16745</c:v>
                </c:pt>
                <c:pt idx="4">
                  <c:v>31216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(ожидаемые)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1951.5</c:v>
                </c:pt>
                <c:pt idx="1">
                  <c:v>2915.7</c:v>
                </c:pt>
                <c:pt idx="2">
                  <c:v>2964.4</c:v>
                </c:pt>
                <c:pt idx="3">
                  <c:v>957.1</c:v>
                </c:pt>
                <c:pt idx="4">
                  <c:v>220.8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4.8325814927349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(ожидаемые)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3080.1</c:v>
                </c:pt>
                <c:pt idx="1">
                  <c:v>3616.2</c:v>
                </c:pt>
                <c:pt idx="2">
                  <c:v>3868.7</c:v>
                </c:pt>
                <c:pt idx="3">
                  <c:v>3821.8</c:v>
                </c:pt>
                <c:pt idx="4">
                  <c:v>3832.1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0.14722310869262104"/>
          <c:h val="0.67794938634269419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E-4"/>
          <c:y val="1.29050701683552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11"/>
          <c:y val="0.17051614148135588"/>
          <c:w val="0.43555969399485744"/>
          <c:h val="0.6108642061451171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283166392817953"/>
                  <c:y val="0.15508730024149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2595406065992668"/>
                  <c:y val="1.54518649974564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3171536008669602"/>
                  <c:y val="-0.136805157614066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19416519509528182"/>
                  <c:y val="-0.1975385410392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353319904026259"/>
                  <c:y val="-0.2993578198913571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Охрана окружающей среды</a:t>
                    </a:r>
                  </a:p>
                  <a:p>
                    <a:r>
                      <a:rPr lang="ru-RU" baseline="0" dirty="0" smtClean="0"/>
                      <a:t>21,4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0%</a:t>
                    </a:r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0486110705048369"/>
                  <c:y val="-8.69959989825691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628495712951972"/>
                  <c:y val="-0.1610307188090212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7998070877115017"/>
                  <c:y val="7.57324478566708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26997029065735989"/>
                  <c:y val="0.169916785993423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9.0927762412363541E-2"/>
                  <c:y val="0.195896727848952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9.7677987046273618E-2"/>
                  <c:y val="0.194764726433904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1686.2</c:v>
                </c:pt>
                <c:pt idx="1">
                  <c:v>105.7</c:v>
                </c:pt>
                <c:pt idx="2">
                  <c:v>911.3</c:v>
                </c:pt>
                <c:pt idx="3">
                  <c:v>1368.6</c:v>
                </c:pt>
                <c:pt idx="4">
                  <c:v>14.2</c:v>
                </c:pt>
                <c:pt idx="5">
                  <c:v>8727.5</c:v>
                </c:pt>
                <c:pt idx="6">
                  <c:v>835.7</c:v>
                </c:pt>
                <c:pt idx="7">
                  <c:v>252</c:v>
                </c:pt>
                <c:pt idx="8">
                  <c:v>426.1</c:v>
                </c:pt>
                <c:pt idx="9">
                  <c:v>66.400000000000006</c:v>
                </c:pt>
                <c:pt idx="1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26"/>
          <c:y val="0.20975015217790396"/>
          <c:w val="0.50028659373616791"/>
          <c:h val="0.738267808265503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585333513667564"/>
                  <c:y val="5.94619626708825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dirty="0" smtClean="0"/>
                      <a:t>0% </a:t>
                    </a:r>
                    <a:endParaRPr lang="ru-RU" sz="800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2628922873303933"/>
                  <c:y val="-0.2488701691056855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D38-4935-B5A2-8449FD877F49}"/>
                </c:ext>
              </c:extLst>
            </c:dLbl>
            <c:dLbl>
              <c:idx val="2"/>
              <c:layout>
                <c:manualLayout>
                  <c:x val="0.14887767195610857"/>
                  <c:y val="-0.19734244381009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38-4935-B5A2-8449FD877F49}"/>
                </c:ext>
              </c:extLst>
            </c:dLbl>
            <c:dLbl>
              <c:idx val="3"/>
              <c:layout>
                <c:manualLayout>
                  <c:x val="0.22129811663438362"/>
                  <c:y val="-0.232794527007886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1770838750616"/>
                      <c:h val="0.494340086213441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FB1-4F0F-8595-8BC72BA0AC30}"/>
                </c:ext>
              </c:extLst>
            </c:dLbl>
            <c:dLbl>
              <c:idx val="4"/>
              <c:layout>
                <c:manualLayout>
                  <c:x val="0.22002953778082629"/>
                  <c:y val="0.195626220286914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6998739270515835"/>
                  <c:y val="-0.13148955154508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9DD-4B00-9701-DB097BF543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6.6</c:v>
                </c:pt>
                <c:pt idx="1">
                  <c:v>16.7</c:v>
                </c:pt>
                <c:pt idx="2">
                  <c:v>558</c:v>
                </c:pt>
                <c:pt idx="3">
                  <c:v>50.8</c:v>
                </c:pt>
                <c:pt idx="4">
                  <c:v>7</c:v>
                </c:pt>
                <c:pt idx="5">
                  <c:v>1047.0999999999999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4266171739579719"/>
                  <c:y val="-0.215294861417514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3808600119699963"/>
                  <c:y val="2.93952127012342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26508554007738688"/>
                  <c:y val="-6.11155638791457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BB-44A7-99BF-58DF6FB379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Гражданская оборона</c:v>
                </c:pt>
                <c:pt idx="1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2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5.2</c:v>
                </c:pt>
                <c:pt idx="1">
                  <c:v>33.799999999999997</c:v>
                </c:pt>
                <c:pt idx="2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90433984701289E-3"/>
                  <c:y val="-0.233646220681362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5.4416793195817747E-3"/>
                  <c:y val="-0.35355875490958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3749501084241668E-3"/>
                  <c:y val="-0.227369753033976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9.2592592592591633E-3"/>
                  <c:y val="-0.25281770162792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8.075440177428941E-3"/>
                  <c:y val="-0.26592204624322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 год  факт</c:v>
                </c:pt>
                <c:pt idx="1">
                  <c:v>2022 год  факт
</c:v>
                </c:pt>
                <c:pt idx="2">
                  <c:v>2023 год 
ожидаемое</c:v>
                </c:pt>
                <c:pt idx="3">
                  <c:v>2024 год
 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37.9</c:v>
                </c:pt>
                <c:pt idx="1">
                  <c:v>50.4</c:v>
                </c:pt>
                <c:pt idx="2">
                  <c:v>43.5</c:v>
                </c:pt>
                <c:pt idx="3">
                  <c:v>36.700000000000003</c:v>
                </c:pt>
                <c:pt idx="4">
                  <c:v>39.1</c:v>
                </c:pt>
                <c:pt idx="5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60"/>
          <c:min val="2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8153620441"/>
                  <c:y val="-0.2112928369991590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8,2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57"/>
                  <c:y val="3.7526858717825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4033617496573376"/>
                  <c:y val="-3.86003210045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238627218264545"/>
                  <c:y val="-0.180340334525478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-2.4850649333040462E-2"/>
                  <c:y val="-0.19123141163984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D-484F-A58D-3DC9DADD84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8.1999999999999993</c:v>
                </c:pt>
                <c:pt idx="1">
                  <c:v>7.5</c:v>
                </c:pt>
                <c:pt idx="2">
                  <c:v>861.5</c:v>
                </c:pt>
                <c:pt idx="3">
                  <c:v>0</c:v>
                </c:pt>
                <c:pt idx="4">
                  <c:v>21.4</c:v>
                </c:pt>
                <c:pt idx="5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38"/>
          <c:y val="0.39677929244655613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3704471837096872"/>
                  <c:y val="-0.1629987714783820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Жилищное хозяйство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88,8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30550451256014505"/>
                  <c:y val="0.187803933775673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Коммунальное </a:t>
                    </a:r>
                    <a:r>
                      <a:rPr lang="ru-RU" dirty="0"/>
                      <a:t>хозяйство
</a:t>
                    </a:r>
                    <a:r>
                      <a:rPr lang="ru-RU" dirty="0" smtClean="0"/>
                      <a:t>163,3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297758136979762"/>
                  <c:y val="-0.3401036944053322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200" dirty="0"/>
                      <a:t>Благоустройство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1 114,8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87%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3"/>
                  <c:y val="-0.24518507253087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1,7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54-42B4-8501-5CF3190EA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  <c:pt idx="3">
                  <c:v>Другие вопросы</c:v>
                </c:pt>
              </c:strCache>
            </c:strRef>
          </c:cat>
          <c:val>
            <c:numRef>
              <c:f>Лист1!$B$2:$B$5</c:f>
              <c:numCache>
                <c:formatCode>#,##0.0_ ;[Red]\-#,##0.0\ </c:formatCode>
                <c:ptCount val="4"/>
                <c:pt idx="0">
                  <c:v>88.8</c:v>
                </c:pt>
                <c:pt idx="1">
                  <c:v>163.30000000000001</c:v>
                </c:pt>
                <c:pt idx="2">
                  <c:v>1114.8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455581171166785"/>
                  <c:y val="-0.3661315722631445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Охрана объектов растительного и животного мира  и среды их обитания
</a:t>
                    </a:r>
                    <a:r>
                      <a:rPr lang="ru-RU" b="1" dirty="0"/>
                      <a:t>14,2</a:t>
                    </a:r>
                    <a:r>
                      <a:rPr lang="ru-RU" dirty="0"/>
                      <a:t> 
94%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7322193733490746"/>
                  <c:y val="-0.2209689922400541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Другие </a:t>
                    </a:r>
                    <a:r>
                      <a:rPr lang="ru-RU" dirty="0"/>
                      <a:t>вопросы в области охраны окружающей среды
</a:t>
                    </a:r>
                    <a:r>
                      <a:rPr lang="ru-RU" b="1" dirty="0"/>
                      <a:t>1,2</a:t>
                    </a:r>
                    <a:r>
                      <a:rPr lang="ru-RU" dirty="0"/>
                      <a:t> 
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7417578154"/>
                      <c:h val="0.340342731352129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5B-4380-8EFE-594F282666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Охрана объектов растительного и животного мира  и среды их обитания
</c:v>
                </c:pt>
                <c:pt idx="1">
                  <c:v>Другие вопросы в области охраны окружающей среды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14.2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49"/>
          <c:y val="0.25445476023876779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7340707318184398"/>
                  <c:y val="0.2647400681564273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1 661,0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25%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0754604169232049"/>
                  <c:y val="-3.0853989136202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10311660147"/>
                  <c:y val="0.10942407159513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17141754019017261"/>
                  <c:y val="-0.171060829475270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6062128767"/>
                      <c:h val="0.287905201552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17713010428186965"/>
                  <c:y val="-0.193157078040462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08-42A6-B957-B56F23B211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1661</c:v>
                </c:pt>
                <c:pt idx="1">
                  <c:v>6429.6</c:v>
                </c:pt>
                <c:pt idx="2">
                  <c:v>456.8</c:v>
                </c:pt>
                <c:pt idx="3">
                  <c:v>63.5</c:v>
                </c:pt>
                <c:pt idx="4">
                  <c:v>116.6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23"/>
          <c:y val="0.22986797763211494"/>
          <c:w val="0.40704962379047188"/>
          <c:h val="0.77013206120193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611993321496774"/>
                  <c:y val="-5.0401644192847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5584746349"/>
                      <c:h val="0.48859904803391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3981789677502299"/>
                  <c:y val="-0.146826403045136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8022945041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58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33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3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E1-4789-AB1F-DE579A9A5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801.8</c:v>
                </c:pt>
                <c:pt idx="1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5"/>
          <c:y val="0.39677929244655613"/>
          <c:w val="0.47528097015545001"/>
          <c:h val="0.7751291523164102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2243951066562476"/>
                  <c:y val="-0.100529247471320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  <a:r>
                      <a:rPr lang="ru-RU" b="0" dirty="0"/>
                      <a:t>
</a:t>
                    </a:r>
                    <a:r>
                      <a:rPr lang="ru-RU" b="1" dirty="0" smtClean="0"/>
                      <a:t>17,0</a:t>
                    </a:r>
                    <a:r>
                      <a:rPr lang="ru-RU" b="0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34596009800078"/>
                      <c:h val="0.29204945889203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5586077025300191"/>
                  <c:y val="-2.83947422403862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79926212053682"/>
                  <c:y val="-0.234229540592696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60.7</c:v>
                </c:pt>
                <c:pt idx="2">
                  <c:v>174.3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61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739630356"/>
                  <c:y val="-0.225840577639343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14292193835"/>
                  <c:y val="-0.1882463095932829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PowerPoint]Лист1'!$A$2:$A$3</c:f>
              <c:strCache>
                <c:ptCount val="2"/>
                <c:pt idx="0">
                  <c:v>Спорт высших достижений</c:v>
                </c:pt>
                <c:pt idx="1">
                  <c:v>Физическая культура</c:v>
                </c:pt>
              </c:strCache>
            </c:strRef>
          </c:cat>
          <c:val>
            <c:numRef>
              <c:f>'[Диаграмма в Microsoft PowerPoint]Лист1'!$B$2:$B$3</c:f>
              <c:numCache>
                <c:formatCode>#,##0.0_ ;[Red]\-#,##0.0\ </c:formatCode>
                <c:ptCount val="2"/>
                <c:pt idx="0" formatCode="0.00">
                  <c:v>114.5</c:v>
                </c:pt>
                <c:pt idx="1">
                  <c:v>311.60000000000002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87"/>
          <c:h val="0.726627596933674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345838557620582"/>
                  <c:y val="-0.178808780873489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72741628130153"/>
                      <c:h val="0.361834415411915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7D2-4E09-9D4B-9976DBA28F04}"/>
                </c:ext>
              </c:extLst>
            </c:dLbl>
            <c:dLbl>
              <c:idx val="1"/>
              <c:layout>
                <c:manualLayout>
                  <c:x val="-0.24984208103861474"/>
                  <c:y val="-0.13337588003311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2-4E09-9D4B-9976DBA28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19</c:v>
                </c:pt>
                <c:pt idx="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11175.8</c:v>
                </c:pt>
                <c:pt idx="1">
                  <c:v>13942.4</c:v>
                </c:pt>
                <c:pt idx="2">
                  <c:v>14487.1</c:v>
                </c:pt>
                <c:pt idx="3">
                  <c:v>11843.6</c:v>
                </c:pt>
                <c:pt idx="4">
                  <c:v>10446.700000000001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46</c:v>
                </c:pt>
                <c:pt idx="1">
                  <c:v>69.400000000000006</c:v>
                </c:pt>
                <c:pt idx="2">
                  <c:v>106.6</c:v>
                </c:pt>
                <c:pt idx="3">
                  <c:v>785.2</c:v>
                </c:pt>
                <c:pt idx="4">
                  <c:v>1206.2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311232"/>
        <c:axId val="39981824"/>
        <c:axId val="0"/>
      </c:bar3DChart>
      <c:catAx>
        <c:axId val="4131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981824"/>
        <c:crosses val="autoZero"/>
        <c:auto val="1"/>
        <c:lblAlgn val="ctr"/>
        <c:lblOffset val="100"/>
        <c:noMultiLvlLbl val="0"/>
      </c:catAx>
      <c:valAx>
        <c:axId val="3998182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311232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0.150745680283831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8.5682408073820635E-3"/>
                  <c:y val="-0.200046497569572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1.3530048593634523E-2"/>
                  <c:y val="-0.268426311147502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32553796048786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7462448115029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год 
ожидаемое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75674.600000000006</c:v>
                </c:pt>
                <c:pt idx="1">
                  <c:v>83591.399999999994</c:v>
                </c:pt>
                <c:pt idx="2">
                  <c:v>93014.1</c:v>
                </c:pt>
                <c:pt idx="3">
                  <c:v>100712.4</c:v>
                </c:pt>
                <c:pt idx="4">
                  <c:v>107372.6</c:v>
                </c:pt>
                <c:pt idx="5">
                  <c:v>114810.6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20000"/>
          <c:min val="6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781485817815117E-3"/>
                  <c:y val="-0.23281803680188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9.9772033876577813E-3"/>
                  <c:y val="-0.3734322844725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98383566874445E-2"/>
                      <c:h val="6.1006427336853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1.9561715364959448E-2"/>
                  <c:y val="-0.41890784937660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1.0727867843743757E-2"/>
                  <c:y val="-0.29416445436410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1.6578286173331069E-2"/>
                  <c:y val="-0.30823979756809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1.2508118756035554E-2"/>
                  <c:y val="-0.279981846958961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год 
ожидаемое</c:v>
                </c:pt>
                <c:pt idx="3">
                  <c:v>2024  год 
прогноз</c:v>
                </c:pt>
                <c:pt idx="4">
                  <c:v>2025 год  
прогноз</c:v>
                </c:pt>
                <c:pt idx="5">
                  <c:v>2026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350</c:v>
                </c:pt>
                <c:pt idx="1">
                  <c:v>633.79999999999995</c:v>
                </c:pt>
                <c:pt idx="2">
                  <c:v>721.38</c:v>
                </c:pt>
                <c:pt idx="3">
                  <c:v>469.52</c:v>
                </c:pt>
                <c:pt idx="4">
                  <c:v>478.3</c:v>
                </c:pt>
                <c:pt idx="5">
                  <c:v>432.86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4223102194994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2844356579427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9.9034526656603741E-3"/>
                  <c:y val="-0.320585807926103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7.612145016468415E-3"/>
                  <c:y val="-0.36265157046042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1.0585394438211864E-2"/>
                  <c:y val="-0.43132846350405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факт</c:v>
                </c:pt>
                <c:pt idx="1">
                  <c:v>2022 год 
факт</c:v>
                </c:pt>
                <c:pt idx="2">
                  <c:v>2023  год 
ожидаемое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38.53</c:v>
                </c:pt>
                <c:pt idx="1">
                  <c:v>40.67</c:v>
                </c:pt>
                <c:pt idx="2">
                  <c:v>43.36</c:v>
                </c:pt>
                <c:pt idx="3">
                  <c:v>44.85</c:v>
                </c:pt>
                <c:pt idx="4">
                  <c:v>46.28</c:v>
                </c:pt>
                <c:pt idx="5">
                  <c:v>47.42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14180066949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6071982340126459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1118185884379517E-2"/>
                  <c:y val="4.8579787431026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 formatCode="General">
                  <c:v>8598.2000000000007</c:v>
                </c:pt>
                <c:pt idx="1">
                  <c:v>9052.5</c:v>
                </c:pt>
                <c:pt idx="2">
                  <c:v>10965</c:v>
                </c:pt>
                <c:pt idx="3">
                  <c:v>13302.4</c:v>
                </c:pt>
                <c:pt idx="4">
                  <c:v>13766.6</c:v>
                </c:pt>
                <c:pt idx="5">
                  <c:v>12028.9</c:v>
                </c:pt>
                <c:pt idx="6">
                  <c:v>11552.9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1.2269168160059509E-2"/>
                  <c:y val="-1.06361831348906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4.9462522595121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 formatCode="General">
                  <c:v>8139.5</c:v>
                </c:pt>
                <c:pt idx="1">
                  <c:v>9108.5</c:v>
                </c:pt>
                <c:pt idx="2">
                  <c:v>11221.8</c:v>
                </c:pt>
                <c:pt idx="3">
                  <c:v>14011.8</c:v>
                </c:pt>
                <c:pt idx="4">
                  <c:v>14593.8</c:v>
                </c:pt>
                <c:pt idx="5">
                  <c:v>12628.9</c:v>
                </c:pt>
                <c:pt idx="6">
                  <c:v>11652.9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2020 год исполнение</c:v>
                </c:pt>
                <c:pt idx="1">
                  <c:v>2021 год исполнение</c:v>
                </c:pt>
                <c:pt idx="2">
                  <c:v>2022 год исполнение</c:v>
                </c:pt>
                <c:pt idx="3">
                  <c:v>2023 год 
ожидаемое исполнение</c:v>
                </c:pt>
                <c:pt idx="4">
                  <c:v>2024 год 
прогноз</c:v>
                </c:pt>
                <c:pt idx="5">
                  <c:v>2025 год 
прогноз</c:v>
                </c:pt>
                <c:pt idx="6">
                  <c:v>2026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458.70000000000073</c:v>
                </c:pt>
                <c:pt idx="1">
                  <c:v>-56</c:v>
                </c:pt>
                <c:pt idx="2">
                  <c:v>-256.79999999999927</c:v>
                </c:pt>
                <c:pt idx="3">
                  <c:v>-709.39999999999964</c:v>
                </c:pt>
                <c:pt idx="4">
                  <c:v>-827.19999999999891</c:v>
                </c:pt>
                <c:pt idx="5">
                  <c:v>-600</c:v>
                </c:pt>
                <c:pt idx="6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4000"/>
          <c:min val="-6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3.2109102853709423E-2"/>
                  <c:y val="-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4.1018625739667476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9052.5</c:v>
                </c:pt>
                <c:pt idx="1">
                  <c:v>10965</c:v>
                </c:pt>
                <c:pt idx="2">
                  <c:v>13302.4</c:v>
                </c:pt>
                <c:pt idx="3">
                  <c:v>13766.6</c:v>
                </c:pt>
                <c:pt idx="4">
                  <c:v>12028.8</c:v>
                </c:pt>
                <c:pt idx="5">
                  <c:v>11552.9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3.527385846017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9108.5</c:v>
                </c:pt>
                <c:pt idx="1">
                  <c:v>11221.8</c:v>
                </c:pt>
                <c:pt idx="2">
                  <c:v>14011.8</c:v>
                </c:pt>
                <c:pt idx="3">
                  <c:v>14593.8</c:v>
                </c:pt>
                <c:pt idx="4">
                  <c:v>12628.9</c:v>
                </c:pt>
                <c:pt idx="5">
                  <c:v>11652.9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-56</c:v>
                </c:pt>
                <c:pt idx="1">
                  <c:v>-256.79999999999927</c:v>
                </c:pt>
                <c:pt idx="2">
                  <c:v>-709.39999999999964</c:v>
                </c:pt>
                <c:pt idx="3">
                  <c:v>-827.19999999999891</c:v>
                </c:pt>
                <c:pt idx="4">
                  <c:v>-600.10000000000036</c:v>
                </c:pt>
                <c:pt idx="5">
                  <c:v>-100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24154049108554E-2"/>
                  <c:y val="6.9619457487178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
ожидаемое исполнение</c:v>
                </c:pt>
                <c:pt idx="3">
                  <c:v>2024 год 
прогноз</c:v>
                </c:pt>
                <c:pt idx="4">
                  <c:v>2025 год 
прогноз</c:v>
                </c:pt>
                <c:pt idx="5">
                  <c:v>2026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649.9</c:v>
                </c:pt>
                <c:pt idx="1">
                  <c:v>748.1</c:v>
                </c:pt>
                <c:pt idx="2">
                  <c:v>1744.6</c:v>
                </c:pt>
                <c:pt idx="3">
                  <c:v>2391.4</c:v>
                </c:pt>
                <c:pt idx="4">
                  <c:v>2798.2</c:v>
                </c:pt>
                <c:pt idx="5">
                  <c:v>2762.2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01.01.2025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3302481287061338"/>
                  <c:y val="2.525452047542599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r>
                      <a:rPr lang="ru-RU" b="0" dirty="0"/>
                      <a:t>Муниципальные гарантии
 </a:t>
                    </a:r>
                    <a:r>
                      <a:rPr lang="ru-RU" b="0" dirty="0" smtClean="0"/>
                      <a:t>498,3</a:t>
                    </a:r>
                    <a:r>
                      <a:rPr lang="ru-RU" b="0" dirty="0"/>
                      <a:t>
</a:t>
                    </a:r>
                    <a:r>
                      <a:rPr lang="ru-RU" b="0" dirty="0" smtClean="0"/>
                      <a:t>20,8%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2839506172839505"/>
                  <c:y val="-5.191150522253611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fld id="{5C1ECE1F-A61E-4287-8D13-158C2ACC6D42}" type="CATEGORYNAME">
                      <a:rPr lang="ru-RU"/>
                      <a:pPr>
                        <a:defRPr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BE3A297-5D20-484A-839F-D808500C98E0}" type="VALUE">
                      <a:rPr lang="ru-RU" baseline="0"/>
                      <a:pPr>
                        <a:defRPr b="0"/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74,6%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2530864197530864"/>
                  <c:y val="-0.17397406341458457"/>
                </c:manualLayout>
              </c:layout>
              <c:tx>
                <c:rich>
                  <a:bodyPr/>
                  <a:lstStyle/>
                  <a:p>
                    <a:fld id="{FE0DEB35-F0C5-47C0-B3F2-290981C767C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7BE0A07-542A-482B-BDDF-A58BA8F9F86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D32-41BD-A4C5-C58D16EE35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498.3</c:v>
                </c:pt>
                <c:pt idx="1">
                  <c:v>1783.2</c:v>
                </c:pt>
                <c:pt idx="2">
                  <c:v>109.9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2.855546244064237E-2"/>
          <c:w val="0.85288092989667796"/>
          <c:h val="0.9313803338988817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5944.6</c:v>
                </c:pt>
                <c:pt idx="1">
                  <c:v>6398.1</c:v>
                </c:pt>
                <c:pt idx="2">
                  <c:v>6933.5</c:v>
                </c:pt>
                <c:pt idx="3">
                  <c:v>7249.9</c:v>
                </c:pt>
                <c:pt idx="4">
                  <c:v>7499.9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5020.3999999999996</c:v>
                </c:pt>
                <c:pt idx="1">
                  <c:v>6904.3</c:v>
                </c:pt>
                <c:pt idx="2">
                  <c:v>6833.2</c:v>
                </c:pt>
                <c:pt idx="3">
                  <c:v>4778.8999999999996</c:v>
                </c:pt>
                <c:pt idx="4">
                  <c:v>4052.9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2 391,4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0.6925</cdr:x>
      <cdr:y>0.39775</cdr:y>
    </cdr:from>
    <cdr:to>
      <cdr:x>0.77125</cdr:x>
      <cdr:y>0.42957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698998" y="1800200"/>
          <a:ext cx="648050" cy="144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0.77125</cdr:x>
      <cdr:y>0.39775</cdr:y>
    </cdr:from>
    <cdr:to>
      <cdr:x>0.93749</cdr:x>
      <cdr:y>0.39775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347048" y="1800200"/>
          <a:ext cx="1368121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0.02751</cdr:x>
      <cdr:y>0.52503</cdr:y>
    </cdr:from>
    <cdr:to>
      <cdr:x>0.24625</cdr:x>
      <cdr:y>0.52503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26368" y="2376264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0.24625</cdr:x>
      <cdr:y>0.47511</cdr:y>
    </cdr:from>
    <cdr:to>
      <cdr:x>0.29875</cdr:x>
      <cdr:y>0.52488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026568" y="2150352"/>
          <a:ext cx="432054" cy="2252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0.58867</cdr:y>
    </cdr:from>
    <cdr:to>
      <cdr:x>0.815</cdr:x>
      <cdr:y>0.81141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771007" y="2664298"/>
          <a:ext cx="936081" cy="10081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0.815</cdr:x>
      <cdr:y>0.81141</cdr:y>
    </cdr:from>
    <cdr:to>
      <cdr:x>0.96374</cdr:x>
      <cdr:y>0.81141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707088" y="367240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0.23866</cdr:x>
      <cdr:y>0.71923</cdr:y>
    </cdr:from>
    <cdr:to>
      <cdr:x>0.31955</cdr:x>
      <cdr:y>0.89939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84175" y="2434145"/>
          <a:ext cx="536914" cy="6097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0.06509</cdr:x>
      <cdr:y>0.89939</cdr:y>
    </cdr:from>
    <cdr:to>
      <cdr:x>0.24076</cdr:x>
      <cdr:y>0.89939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32047" y="3043889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911,3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0.6509</cdr:x>
      <cdr:y>0.12766</cdr:y>
    </cdr:from>
    <cdr:to>
      <cdr:x>0.84617</cdr:x>
      <cdr:y>0.12766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320479" y="432048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0.05424</cdr:x>
      <cdr:y>0.19727</cdr:y>
    </cdr:from>
    <cdr:to>
      <cdr:x>0.28206</cdr:x>
      <cdr:y>0.19727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039" y="667625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0.49902</cdr:x>
      <cdr:y>0.12766</cdr:y>
    </cdr:from>
    <cdr:to>
      <cdr:x>0.6509</cdr:x>
      <cdr:y>0.23404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12367" y="432048"/>
          <a:ext cx="1008112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0.28206</cdr:x>
      <cdr:y>0.19727</cdr:y>
    </cdr:from>
    <cdr:to>
      <cdr:x>0.45563</cdr:x>
      <cdr:y>0.23982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72207" y="667625"/>
          <a:ext cx="115212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0.52072</cdr:x>
      <cdr:y>0.23982</cdr:y>
    </cdr:from>
    <cdr:to>
      <cdr:x>0.71599</cdr:x>
      <cdr:y>0.3462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3" y="811641"/>
          <a:ext cx="1296144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0.71599</cdr:x>
      <cdr:y>0.3462</cdr:y>
    </cdr:from>
    <cdr:to>
      <cdr:x>0.88522</cdr:x>
      <cdr:y>0.3462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752527" y="1171681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0.41223</cdr:x>
      <cdr:y>0.21854</cdr:y>
    </cdr:from>
    <cdr:to>
      <cdr:x>0.50987</cdr:x>
      <cdr:y>0.21854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2736303" y="73963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0.50464</cdr:x>
      <cdr:y>0.2439</cdr:y>
    </cdr:from>
    <cdr:to>
      <cdr:x>0.73626</cdr:x>
      <cdr:y>0.31707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4431379" y="720080"/>
          <a:ext cx="2033950" cy="2160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0.73626</cdr:x>
      <cdr:y>0.2439</cdr:y>
    </cdr:from>
    <cdr:to>
      <cdr:x>0.91377</cdr:x>
      <cdr:y>0.2439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6465329" y="720080"/>
          <a:ext cx="155876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0.29545</cdr:x>
      <cdr:y>0.4785</cdr:y>
    </cdr:from>
    <cdr:to>
      <cdr:x>0.58073</cdr:x>
      <cdr:y>0.69221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94426" y="1412689"/>
          <a:ext cx="250512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1 368,6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0.0492</cdr:x>
      <cdr:y>0.43902</cdr:y>
    </cdr:from>
    <cdr:to>
      <cdr:x>0.22026</cdr:x>
      <cdr:y>0.43902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432048" y="1296144"/>
          <a:ext cx="150212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0.2214</cdr:x>
      <cdr:y>0.43902</cdr:y>
    </cdr:from>
    <cdr:to>
      <cdr:x>0.30188</cdr:x>
      <cdr:y>0.60976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944216" y="1296144"/>
          <a:ext cx="706637" cy="5040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0.54766</cdr:x>
      <cdr:y>0.43902</cdr:y>
    </cdr:from>
    <cdr:to>
      <cdr:x>0.72248</cdr:x>
      <cdr:y>0.75573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809145" y="1296144"/>
          <a:ext cx="1535146" cy="9350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0.72248</cdr:x>
      <cdr:y>0.75573</cdr:y>
    </cdr:from>
    <cdr:to>
      <cdr:x>0.91667</cdr:x>
      <cdr:y>0.7561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6344291" y="2231164"/>
          <a:ext cx="1705214" cy="1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0.23605</cdr:x>
      <cdr:y>0.14634</cdr:y>
    </cdr:from>
    <cdr:to>
      <cdr:x>0.36726</cdr:x>
      <cdr:y>0.14634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2072841" y="432048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0.36726</cdr:x>
      <cdr:y>0.14634</cdr:y>
    </cdr:from>
    <cdr:to>
      <cdr:x>0.49909</cdr:x>
      <cdr:y>0.27969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H="1" flipV="1">
          <a:off x="3224969" y="432048"/>
          <a:ext cx="1157670" cy="3936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0.32198</cdr:x>
      <cdr:y>0.17071</cdr:y>
    </cdr:from>
    <cdr:to>
      <cdr:x>0.48077</cdr:x>
      <cdr:y>0.24871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2448273" y="504057"/>
          <a:ext cx="1207438" cy="2303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0.12311</cdr:x>
      <cdr:y>0.17071</cdr:y>
    </cdr:from>
    <cdr:to>
      <cdr:x>0.32198</cdr:x>
      <cdr:y>0.17071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36104" y="50405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0.73865</cdr:x>
      <cdr:y>0.48774</cdr:y>
    </cdr:from>
    <cdr:to>
      <cdr:x>0.94295</cdr:x>
      <cdr:y>0.48774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616624" y="1440160"/>
          <a:ext cx="1553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0.66289</cdr:x>
      <cdr:y>0.48774</cdr:y>
    </cdr:from>
    <cdr:to>
      <cdr:x>0.73865</cdr:x>
      <cdr:y>0.5609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5040560" y="1440174"/>
          <a:ext cx="576039" cy="2160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0.32755</cdr:x>
      <cdr:y>0.77473</cdr:y>
    </cdr:from>
    <cdr:to>
      <cdr:x>0.38789</cdr:x>
      <cdr:y>0.82472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736304" y="2232240"/>
          <a:ext cx="504031" cy="144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0.18964</cdr:x>
      <cdr:y>0.82472</cdr:y>
    </cdr:from>
    <cdr:to>
      <cdr:x>0.32755</cdr:x>
      <cdr:y>0.82472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1584176" y="2376264"/>
          <a:ext cx="115212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8 727,5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0.53718</cdr:x>
      <cdr:y>0.14995</cdr:y>
    </cdr:from>
    <cdr:to>
      <cdr:x>0.76717</cdr:x>
      <cdr:y>0.15014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4487466" y="432048"/>
          <a:ext cx="1921246" cy="5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0.12496</cdr:y>
    </cdr:from>
    <cdr:to>
      <cdr:x>0.39651</cdr:x>
      <cdr:y>0.12496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944216" y="360040"/>
          <a:ext cx="1368128" cy="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0.06896</cdr:x>
      <cdr:y>0.44984</cdr:y>
    </cdr:from>
    <cdr:to>
      <cdr:x>0.23274</cdr:x>
      <cdr:y>0.44985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76064" y="1296144"/>
          <a:ext cx="1368152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0.23274</cdr:x>
      <cdr:y>0.27491</cdr:y>
    </cdr:from>
    <cdr:to>
      <cdr:x>0.44823</cdr:x>
      <cdr:y>0.44984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944216" y="792088"/>
          <a:ext cx="1800165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0.49133</cdr:x>
      <cdr:y>0.15014</cdr:y>
    </cdr:from>
    <cdr:to>
      <cdr:x>0.53718</cdr:x>
      <cdr:y>0.22492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104456" y="432600"/>
          <a:ext cx="383013" cy="2154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0.39651</cdr:x>
      <cdr:y>0.12496</cdr:y>
    </cdr:from>
    <cdr:to>
      <cdr:x>0.48271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3312344" y="360049"/>
          <a:ext cx="720104" cy="2880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0.61201</cdr:x>
      <cdr:y>0.44984</cdr:y>
    </cdr:from>
    <cdr:to>
      <cdr:x>0.74993</cdr:x>
      <cdr:y>0.59979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5112577" y="1296130"/>
          <a:ext cx="1152119" cy="43206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0.74993</cdr:x>
      <cdr:y>0.59979</cdr:y>
    </cdr:from>
    <cdr:to>
      <cdr:x>0.91054</cdr:x>
      <cdr:y>0.59979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264696" y="1728192"/>
          <a:ext cx="13416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0.32997</cdr:x>
      <cdr:y>0.2281</cdr:y>
    </cdr:from>
    <cdr:to>
      <cdr:x>0.5</cdr:x>
      <cdr:y>0.27488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518609" y="702207"/>
          <a:ext cx="129781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0.15072</cdr:x>
      <cdr:y>0.27488</cdr:y>
    </cdr:from>
    <cdr:to>
      <cdr:x>0.32997</cdr:x>
      <cdr:y>0.27488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1150423" y="846210"/>
          <a:ext cx="1368186" cy="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0.7545</cdr:x>
      <cdr:y>0.88305</cdr:y>
    </cdr:from>
    <cdr:to>
      <cdr:x>0.84906</cdr:x>
      <cdr:y>0.88305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758969" y="2718431"/>
          <a:ext cx="72176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0.66016</cdr:x>
      <cdr:y>0.55557</cdr:y>
    </cdr:from>
    <cdr:to>
      <cdr:x>0.7545</cdr:x>
      <cdr:y>0.88305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5038903" y="1710307"/>
          <a:ext cx="720066" cy="10081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0.53157</cdr:x>
      <cdr:y>0.34073</cdr:y>
    </cdr:from>
    <cdr:to>
      <cdr:x>0.89931</cdr:x>
      <cdr:y>0.34073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4248844" y="1079649"/>
          <a:ext cx="293935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252,0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0.04509</cdr:x>
      <cdr:y>0.45435</cdr:y>
    </cdr:from>
    <cdr:to>
      <cdr:x>0.21615</cdr:x>
      <cdr:y>0.45435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360412" y="1439689"/>
          <a:ext cx="136729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0.21626</cdr:x>
      <cdr:y>0.45435</cdr:y>
    </cdr:from>
    <cdr:to>
      <cdr:x>0.29734</cdr:x>
      <cdr:y>0.54525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728564" y="1439689"/>
          <a:ext cx="648093" cy="288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0.72976</cdr:x>
      <cdr:y>0.70433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693126" y="1859269"/>
          <a:ext cx="1139894" cy="3725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0.72824</cdr:x>
      <cdr:y>0.70433</cdr:y>
    </cdr:from>
    <cdr:to>
      <cdr:x>0.89931</cdr:x>
      <cdr:y>0.70433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820907" y="2231777"/>
          <a:ext cx="13672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426,1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0.2445</cdr:y>
    </cdr:from>
    <cdr:to>
      <cdr:x>0.90829</cdr:x>
      <cdr:y>0.2445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976664" y="792260"/>
          <a:ext cx="11524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0.08257</cdr:x>
      <cdr:y>0.6445</cdr:y>
    </cdr:from>
    <cdr:to>
      <cdr:x>0.27798</cdr:x>
      <cdr:y>0.6445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48072" y="2088404"/>
          <a:ext cx="15337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0.6445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2"/>
          <a:ext cx="720105" cy="4322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0.41394</cdr:x>
      <cdr:y>0.45337</cdr:y>
    </cdr:from>
    <cdr:to>
      <cdr:x>0.61475</cdr:x>
      <cdr:y>0.78472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7195" y="1371152"/>
          <a:ext cx="1056208" cy="1002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0.76147</cdr:x>
      <cdr:y>0.24444</cdr:y>
    </cdr:from>
    <cdr:to>
      <cdr:x>0.91743</cdr:x>
      <cdr:y>0.24444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976681" y="792074"/>
          <a:ext cx="1224119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0.6422</cdr:x>
      <cdr:y>0.24444</cdr:y>
    </cdr:from>
    <cdr:to>
      <cdr:x>0.76147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5040560" y="792088"/>
          <a:ext cx="936104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0.08257</cdr:x>
      <cdr:y>0.64444</cdr:y>
    </cdr:from>
    <cdr:to>
      <cdr:x>0.2844</cdr:x>
      <cdr:y>0.64444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648072" y="2088232"/>
          <a:ext cx="158417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0.64444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5"/>
          <a:ext cx="720134" cy="43204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0.90546</cdr:x>
      <cdr:y>0.76915</cdr:y>
    </cdr:from>
    <cdr:to>
      <cdr:x>0.98545</cdr:x>
      <cdr:y>0.83704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965256" y="407852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965,0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0.90546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965256" y="1414230"/>
          <a:ext cx="72008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11 552,9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0.24393</cdr:x>
      <cdr:y>0.71483</cdr:y>
    </cdr:from>
    <cdr:to>
      <cdr:x>0.29456</cdr:x>
      <cdr:y>0.76915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5239" y="3790494"/>
          <a:ext cx="50134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0.24403</cdr:x>
      <cdr:y>0.47456</cdr:y>
    </cdr:from>
    <cdr:to>
      <cdr:x>0.30899</cdr:x>
      <cdr:y>0.52406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644666" y="2584792"/>
          <a:ext cx="703966" cy="269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+ 8,4%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3 766,6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933,4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182,9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0.76923</cdr:x>
      <cdr:y>0.23288</cdr:y>
    </cdr:from>
    <cdr:to>
      <cdr:x>0.91201</cdr:x>
      <cdr:y>0.23573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6480720" y="1224136"/>
          <a:ext cx="1202913" cy="149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0.7094</cdr:x>
      <cdr:y>0.23288</cdr:y>
    </cdr:from>
    <cdr:to>
      <cdr:x>0.76923</cdr:x>
      <cdr:y>0.34247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976666" y="1224136"/>
          <a:ext cx="50405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0.80342</cdr:x>
      <cdr:y>0.68493</cdr:y>
    </cdr:from>
    <cdr:to>
      <cdr:x>0.97436</cdr:x>
      <cdr:y>0.68493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768752" y="3600400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0.64103</cdr:x>
      <cdr:y>0.68493</cdr:y>
    </cdr:from>
    <cdr:to>
      <cdr:x>0.80342</cdr:x>
      <cdr:y>0.75342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5400600" y="3600401"/>
          <a:ext cx="1368152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0.10256</cdr:x>
      <cdr:y>0.83562</cdr:y>
    </cdr:from>
    <cdr:to>
      <cdr:x>0.28753</cdr:x>
      <cdr:y>0.83583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64096" y="4392488"/>
          <a:ext cx="1558311" cy="111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0.2906</cdr:x>
      <cdr:y>0.72603</cdr:y>
    </cdr:from>
    <cdr:to>
      <cdr:x>0.38368</cdr:x>
      <cdr:y>0.83562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2448272" y="3816424"/>
          <a:ext cx="784242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0.38356</cdr:y>
    </cdr:from>
    <cdr:to>
      <cdr:x>1</cdr:x>
      <cdr:y>0.38356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800" y="2016224"/>
          <a:ext cx="122413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0.70085</cdr:x>
      <cdr:y>0.38356</cdr:y>
    </cdr:from>
    <cdr:to>
      <cdr:x>0.8547</cdr:x>
      <cdr:y>0.57534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904656" y="2016224"/>
          <a:ext cx="1296144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0.94521</cdr:y>
    </cdr:from>
    <cdr:to>
      <cdr:x>0.85999</cdr:x>
      <cdr:y>0.94521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832648" y="4968552"/>
          <a:ext cx="14126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0.59829</cdr:x>
      <cdr:y>0.78082</cdr:y>
    </cdr:from>
    <cdr:to>
      <cdr:x>0.69231</cdr:x>
      <cdr:y>0.94521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5040562" y="4104456"/>
          <a:ext cx="792086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750,5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0.76847</cdr:x>
      <cdr:y>0.16912</cdr:y>
    </cdr:from>
    <cdr:to>
      <cdr:x>0.96551</cdr:x>
      <cdr:y>0.16912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6418956" y="864647"/>
          <a:ext cx="164586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0.6738</cdr:x>
      <cdr:y>0.16901</cdr:y>
    </cdr:from>
    <cdr:to>
      <cdr:x>0.76847</cdr:x>
      <cdr:y>0.26097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5628239" y="864096"/>
          <a:ext cx="790717" cy="4701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0.32049</cdr:x>
      <cdr:y>0.11268</cdr:y>
    </cdr:from>
    <cdr:to>
      <cdr:x>0.48408</cdr:x>
      <cdr:y>0.11268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677050" y="576064"/>
          <a:ext cx="136645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0.06168</cdr:x>
      <cdr:y>0.59155</cdr:y>
    </cdr:from>
    <cdr:to>
      <cdr:x>0.19088</cdr:x>
      <cdr:y>0.59155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515222" y="3024336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0.19088</cdr:x>
      <cdr:y>0.33803</cdr:y>
    </cdr:from>
    <cdr:to>
      <cdr:x>0.36508</cdr:x>
      <cdr:y>0.59155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594420" y="1728193"/>
          <a:ext cx="1455088" cy="12961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0.81157</cdr:x>
      <cdr:y>0.3662</cdr:y>
    </cdr:from>
    <cdr:to>
      <cdr:x>0.96375</cdr:x>
      <cdr:y>0.3662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6778996" y="1872208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0.3662</cdr:y>
    </cdr:from>
    <cdr:to>
      <cdr:x>0.81157</cdr:x>
      <cdr:y>0.41121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770884" y="1872208"/>
          <a:ext cx="1008111" cy="2301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0.61334</cdr:x>
      <cdr:y>0.18212</cdr:y>
    </cdr:from>
    <cdr:to>
      <cdr:x>0.73058</cdr:x>
      <cdr:y>0.29188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6403949" y="1075357"/>
          <a:ext cx="1224136" cy="6480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0.73103</cdr:x>
      <cdr:y>0.18293</cdr:y>
    </cdr:from>
    <cdr:to>
      <cdr:x>0.93972</cdr:x>
      <cdr:y>0.18293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000961" y="1001104"/>
          <a:ext cx="171311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0.20175</cdr:x>
      <cdr:y>0.35526</cdr:y>
    </cdr:from>
    <cdr:to>
      <cdr:x>0.27193</cdr:x>
      <cdr:y>0.5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656184" y="1944217"/>
          <a:ext cx="576064" cy="79208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0.03509</cdr:x>
      <cdr:y>0.35526</cdr:y>
    </cdr:from>
    <cdr:to>
      <cdr:x>0.2003</cdr:x>
      <cdr:y>0.35526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288032" y="1944216"/>
          <a:ext cx="13561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0.19737</cdr:y>
    </cdr:from>
    <cdr:to>
      <cdr:x>0.27193</cdr:x>
      <cdr:y>0.47368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1800126" y="1080120"/>
          <a:ext cx="432122" cy="151216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0.02195</cdr:x>
      <cdr:y>0.19737</cdr:y>
    </cdr:from>
    <cdr:to>
      <cdr:x>0.21929</cdr:x>
      <cdr:y>0.20057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180179" y="1080120"/>
          <a:ext cx="1619947" cy="175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0.43477</cdr:x>
      <cdr:y>0.40244</cdr:y>
    </cdr:from>
    <cdr:to>
      <cdr:x>0.54519</cdr:x>
      <cdr:y>0.5573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600403" y="2376270"/>
          <a:ext cx="914407" cy="914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14 593,7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0.52726</cdr:x>
      <cdr:y>0.76316</cdr:y>
    </cdr:from>
    <cdr:to>
      <cdr:x>0.55263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328244" y="4176464"/>
          <a:ext cx="20826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0.54861</cdr:x>
      <cdr:y>0.7595</cdr:y>
    </cdr:from>
    <cdr:to>
      <cdr:x>0.73684</cdr:x>
      <cdr:y>0.85526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503503" y="4156431"/>
          <a:ext cx="1545169" cy="5240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0.55263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4536504" y="5040546"/>
          <a:ext cx="1427024" cy="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0.78947</cdr:x>
      <cdr:y>0.51316</cdr:y>
    </cdr:from>
    <cdr:to>
      <cdr:x>0.9546</cdr:x>
      <cdr:y>0.51316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480720" y="2808312"/>
          <a:ext cx="13555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0.75439</cdr:x>
      <cdr:y>0.76316</cdr:y>
    </cdr:from>
    <cdr:to>
      <cdr:x>0.937</cdr:x>
      <cdr:y>0.76316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192688" y="4176464"/>
          <a:ext cx="1499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0.62281</cdr:x>
      <cdr:y>0.51316</cdr:y>
    </cdr:from>
    <cdr:to>
      <cdr:x>0.78947</cdr:x>
      <cdr:y>0.68421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112568" y="2808312"/>
          <a:ext cx="1368152" cy="93610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0.73684</cdr:x>
      <cdr:y>0.85526</cdr:y>
    </cdr:from>
    <cdr:to>
      <cdr:x>0.90205</cdr:x>
      <cdr:y>0.85526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048672" y="4680520"/>
          <a:ext cx="135619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0.44737</cdr:x>
      <cdr:y>0.77632</cdr:y>
    </cdr:from>
    <cdr:to>
      <cdr:x>0.51754</cdr:x>
      <cdr:y>0.92105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672422" y="4248472"/>
          <a:ext cx="576050" cy="7920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0.29825</cdr:x>
      <cdr:y>0.92105</cdr:y>
    </cdr:from>
    <cdr:to>
      <cdr:x>0.45042</cdr:x>
      <cdr:y>0.92105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448272" y="5040560"/>
          <a:ext cx="124915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0.57895</cdr:x>
      <cdr:y>0.73684</cdr:y>
    </cdr:from>
    <cdr:to>
      <cdr:x>0.75439</cdr:x>
      <cdr:y>0.76316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752528" y="4032448"/>
          <a:ext cx="1440160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0.23246</cdr:x>
      <cdr:y>0.73684</cdr:y>
    </cdr:from>
    <cdr:to>
      <cdr:x>0.35965</cdr:x>
      <cdr:y>0.75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1908244" y="4032448"/>
          <a:ext cx="1044084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0.21929</cdr:x>
      <cdr:y>0.52632</cdr:y>
    </cdr:from>
    <cdr:to>
      <cdr:x>0.32456</cdr:x>
      <cdr:y>0.68421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1800126" y="2880320"/>
          <a:ext cx="86417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0.44967</cdr:x>
      <cdr:y>0.47125</cdr:y>
    </cdr:from>
    <cdr:to>
      <cdr:x>0.57197</cdr:x>
      <cdr:y>0.72171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7700" y="1219373"/>
          <a:ext cx="720081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1 686,2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0.26873</cdr:y>
    </cdr:from>
    <cdr:to>
      <cdr:x>0.28123</cdr:x>
      <cdr:y>0.26873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792088" y="792088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0.26287</cdr:y>
    </cdr:from>
    <cdr:to>
      <cdr:x>0.4</cdr:x>
      <cdr:y>0.4153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304256" y="774837"/>
          <a:ext cx="1008112" cy="4492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0.09565</cdr:x>
      <cdr:y>0.53745</cdr:y>
    </cdr:from>
    <cdr:to>
      <cdr:x>0.28123</cdr:x>
      <cdr:y>0.53745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792070" y="1584169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0.27826</cdr:x>
      <cdr:y>0.4153</cdr:y>
    </cdr:from>
    <cdr:to>
      <cdr:x>0.4</cdr:x>
      <cdr:y>0.53745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2304256" y="1224136"/>
          <a:ext cx="1008112" cy="3600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0.03478</cdr:x>
      <cdr:y>0.75732</cdr:y>
    </cdr:from>
    <cdr:to>
      <cdr:x>0.22036</cdr:x>
      <cdr:y>0.75732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288032" y="2232248"/>
          <a:ext cx="153677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0.21739</cdr:x>
      <cdr:y>0.68403</cdr:y>
    </cdr:from>
    <cdr:to>
      <cdr:x>0.41739</cdr:x>
      <cdr:y>0.75732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800200" y="2016224"/>
          <a:ext cx="1656173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</cdr:x>
      <cdr:y>0.68403</cdr:y>
    </cdr:from>
    <cdr:to>
      <cdr:x>0.89095</cdr:x>
      <cdr:y>0.68403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6162657" y="2016224"/>
          <a:ext cx="121522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0.63478</cdr:x>
      <cdr:y>0.46416</cdr:y>
    </cdr:from>
    <cdr:to>
      <cdr:x>0.74783</cdr:x>
      <cdr:y>0.68403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5256584" y="1368152"/>
          <a:ext cx="93610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0.20513</cdr:x>
      <cdr:y>0.60925</cdr:y>
    </cdr:from>
    <cdr:to>
      <cdr:x>0.37718</cdr:x>
      <cdr:y>0.79972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73736" y="1842577"/>
          <a:ext cx="1152143" cy="576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0.03309</cdr:x>
      <cdr:y>0.79972</cdr:y>
    </cdr:from>
    <cdr:to>
      <cdr:x>0.20876</cdr:x>
      <cdr:y>0.79972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21608" y="2418629"/>
          <a:ext cx="117641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0.77503</cdr:x>
      <cdr:y>0.72829</cdr:y>
    </cdr:from>
    <cdr:to>
      <cdr:x>0.97582</cdr:x>
      <cdr:y>0.7322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5190160" y="2202605"/>
          <a:ext cx="1344657" cy="1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0.67825</cdr:x>
      <cdr:y>0.51401</cdr:y>
    </cdr:from>
    <cdr:to>
      <cdr:x>0.77503</cdr:x>
      <cdr:y>0.72829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542088" y="1554533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0.58148</cdr:x>
      <cdr:y>0.13306</cdr:y>
    </cdr:from>
    <cdr:to>
      <cdr:x>0.78578</cdr:x>
      <cdr:y>0.13306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3894016" y="402405"/>
          <a:ext cx="13681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0.53847</cdr:x>
      <cdr:y>0.13306</cdr:y>
    </cdr:from>
    <cdr:to>
      <cdr:x>0.58148</cdr:x>
      <cdr:y>0.22829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3605984" y="402405"/>
          <a:ext cx="288032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94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02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7" Type="http://schemas.openxmlformats.org/officeDocument/2006/relationships/hyperlink" Target="https://volok-go.ru/activities/finance?tab=tab2386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lashiha.ru/docs/resheniya-soveta-deputatov-1747" TargetMode="External"/><Relationship Id="rId5" Type="http://schemas.openxmlformats.org/officeDocument/2006/relationships/hyperlink" Target="http://www.balfin.ru/byudzhet-2022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29600" cy="16561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2024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2025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2026 </a:t>
            </a:r>
            <a:r>
              <a:rPr lang="ru-RU" sz="2400" dirty="0">
                <a:latin typeface="Georgia" panose="02040502050405020303" pitchFamily="18" charset="0"/>
              </a:rPr>
              <a:t>гг. </a:t>
            </a: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211478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2025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2020-2022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793424"/>
              </p:ext>
            </p:extLst>
          </p:nvPr>
        </p:nvGraphicFramePr>
        <p:xfrm>
          <a:off x="551384" y="980728"/>
          <a:ext cx="1123324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2025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2021-2022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2023 </a:t>
            </a:r>
            <a:r>
              <a:rPr lang="ru-RU" sz="1400" dirty="0">
                <a:latin typeface="Georgia" panose="02040502050405020303" pitchFamily="18" charset="0"/>
              </a:rPr>
              <a:t>года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Муниципальный долг</a:t>
            </a:r>
            <a:r>
              <a:rPr lang="en-US" sz="1400" dirty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                                                                                       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743584"/>
              </p:ext>
            </p:extLst>
          </p:nvPr>
        </p:nvGraphicFramePr>
        <p:xfrm>
          <a:off x="1981200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3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48506783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1 149, 9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2 391,4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2 798,3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2 762,2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1 783,2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2 437,4</a:t>
                      </a:r>
                    </a:p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2 593,1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541,5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305,1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169,1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2 827,8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4 435,5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3 947,2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en-US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37433"/>
              </p:ext>
            </p:extLst>
          </p:nvPr>
        </p:nvGraphicFramePr>
        <p:xfrm>
          <a:off x="299096" y="934650"/>
          <a:ext cx="9901360" cy="5302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64352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12 028,9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4352" y="3681318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766,6 (+2,7%)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64352" y="4293096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3 302,4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+ 7,6%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6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6472824"/>
              </p:ext>
            </p:extLst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/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2024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года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9148061" y="41680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58875" y="219720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6650713" y="2204864"/>
            <a:ext cx="908162" cy="29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75520" y="836712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971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90872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639616" y="270367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68049" y="1488086"/>
            <a:ext cx="1167911" cy="500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814482" y="2126800"/>
            <a:ext cx="1455088" cy="586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966315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2022-2026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453149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://budget.mosreg.ru/byudzhet-dlya-grazhdan/informaciya-ob-ispolnenii-byudzheta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www.balfin.ru/byudzhet-2022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balashiha.ru/docs/resheniya-soveta-deputatov-1747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Администрации городского округа Волоколамск)</a:t>
            </a:r>
          </a:p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https://volok-go.ru/activities/finance?tab=tab2386</a:t>
            </a: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569915"/>
              </p:ext>
            </p:extLst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</a:t>
            </a:r>
            <a:r>
              <a:rPr lang="en-US" altLang="ru-RU" sz="1400" dirty="0" smtClean="0"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latin typeface="Georgia" panose="02040502050405020303" pitchFamily="18" charset="0"/>
              </a:rPr>
              <a:t>6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9576" y="1916832"/>
            <a:ext cx="720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5 031,6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3712" y="1075049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531,9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9856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833,2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5998" y="1288505"/>
            <a:ext cx="864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4 778,9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1746842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4 052,9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8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5212144"/>
              </p:ext>
            </p:extLst>
          </p:nvPr>
        </p:nvGraphicFramePr>
        <p:xfrm>
          <a:off x="695400" y="673670"/>
          <a:ext cx="10657185" cy="541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5 944 630,6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6 398 086,4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6 933 485,0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7 249 981,3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7 499 978,8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1 878 100,0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2 257 158,0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2 488 000,0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2 673 000,0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1 878 100,0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2 257 158,0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2 488 000,0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2 673 000,0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1 512 117,9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1 861 898,0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2 084 500,0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2 228 500,0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3 655,2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124 149,6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5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в части суммы налога, превышающей 650 000 рублей, относящейся к части налоговой базы, превышающей 5 000 000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89 969,6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325 500,0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0860387"/>
              </p:ext>
            </p:extLst>
          </p:nvPr>
        </p:nvGraphicFramePr>
        <p:xfrm>
          <a:off x="695400" y="673670"/>
          <a:ext cx="10657185" cy="5753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114 954,0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114 954,0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112 617,0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59 677,1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55 430,0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56 413,0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56 413,0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0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65 890,2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65 693,0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60 137,0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62 852,0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62 852,0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-6 846,7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-6 486,0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-6 013,0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-7 015,0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6001133"/>
              </p:ext>
            </p:extLst>
          </p:nvPr>
        </p:nvGraphicFramePr>
        <p:xfrm>
          <a:off x="695400" y="673670"/>
          <a:ext cx="10657185" cy="576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946 560,6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1 382 719,0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1 610 000,0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848 243,3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1 085 000,0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1 271 653,0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1 487 440,0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1 487 440,0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674 415,1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1 013 653,0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1 197 440,0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1 197 440,0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173 795,9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2 002 839,8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2 319 329,0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2 404 400,0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2 469 360,0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422 360,0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1 751 849,4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1 984 417,0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1 993 150,0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2 024 400,0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1 379 185,5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1 644 417,0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1 591 150,0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1 552 000,0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472 400,0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5364885"/>
              </p:ext>
            </p:extLst>
          </p:nvPr>
        </p:nvGraphicFramePr>
        <p:xfrm>
          <a:off x="695400" y="673670"/>
          <a:ext cx="10657185" cy="542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38 684,4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38 684,4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512 680,0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500 236,0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466 680,0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479 268,3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476 000,0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464 741,0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331 191,7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377 486,0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84 247,0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63 151,0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47 255,0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5434827"/>
              </p:ext>
            </p:extLst>
          </p:nvPr>
        </p:nvGraphicFramePr>
        <p:xfrm>
          <a:off x="695400" y="673670"/>
          <a:ext cx="10657185" cy="607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35 285,0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38 530,2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26 300,0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8 994,0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10 170,0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3291985"/>
              </p:ext>
            </p:extLst>
          </p:nvPr>
        </p:nvGraphicFramePr>
        <p:xfrm>
          <a:off x="695401" y="673670"/>
          <a:ext cx="10657185" cy="491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1 283,8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58 536,5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939,1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6 483,4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33 892,3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7864865"/>
              </p:ext>
            </p:extLst>
          </p:nvPr>
        </p:nvGraphicFramePr>
        <p:xfrm>
          <a:off x="695401" y="673671"/>
          <a:ext cx="10873208" cy="597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1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4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210 550,0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2341087"/>
              </p:ext>
            </p:extLst>
          </p:nvPr>
        </p:nvGraphicFramePr>
        <p:xfrm>
          <a:off x="695399" y="673670"/>
          <a:ext cx="10945216" cy="5635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0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47 830,1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17 546,2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6 793,1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4 571,8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1160677"/>
              </p:ext>
            </p:extLst>
          </p:nvPr>
        </p:nvGraphicFramePr>
        <p:xfrm>
          <a:off x="695399" y="673670"/>
          <a:ext cx="10945216" cy="5679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6 904 336,7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6 730 876,9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6 079 291,8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5 203 639,3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6 924 937,8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6 730 876,9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6 079 291,8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5 203 639,3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3 303 892,5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2 868 358,7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2 269 266,3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1 386 823,9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131 060,8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278 161,8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91 113,0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пунктов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33 864,4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и обеспечение функционирования центров образования естественно-научной и технологической направленностей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4 419,8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0289640"/>
              </p:ext>
            </p:extLst>
          </p:nvPr>
        </p:nvGraphicFramePr>
        <p:xfrm>
          <a:off x="695399" y="673670"/>
          <a:ext cx="10945216" cy="593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обеспечение образовательных организаций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47 799,2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152 385,3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168 077,1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создание новых мест в общеобразовательных организациях в связи с ростом числа обучающихся,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278 847,2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374 919,5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3 616,9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поддержку отрасли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112 887,0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178 627,4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270 994,5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56 463,6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214 673,1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307 299,9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308 869,2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на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капитальных вложений в объекты государственной (муниципальной) собственности в рамках создания и модернизации объектов спортивной инфраструктуры региональной собственности (муниципальной собственности) для занятий физической культурой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спортом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404 116,5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1 111 149,4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субсидии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246 778,3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429 332,7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764 908,2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797 847,4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728 498,4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8878820"/>
              </p:ext>
            </p:extLst>
          </p:nvPr>
        </p:nvGraphicFramePr>
        <p:xfrm>
          <a:off x="695399" y="673670"/>
          <a:ext cx="10945216" cy="5936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(2022)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3 595 543,3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3 862 518,1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3 810 025,4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3 816 815,4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41 995,0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55 783,7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55 908,7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56 001,7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46 090,2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48 936,8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72 805,0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50 975,7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64 585,0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61 198,0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91 797,0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56 098,0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12 января 1995 года № 5-ФЗ "О ветеранах"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на осуществление полномочий по обеспечению жильем отдельных категорий граждан, установленных Федеральным законом от 24 ноября 1995 года № 181-ФЗ "О социальной защите инвалидов в Российской Федерации"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83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муниципальных образований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65 037,2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79 909,0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78 409,0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субвенции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3 317 746,0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25 502,0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25 155,0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13 302 423,1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766 635,5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028 869,9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ru-RU" sz="1200" b="1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552 913,9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978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21570"/>
              </p:ext>
            </p:extLst>
          </p:nvPr>
        </p:nvGraphicFramePr>
        <p:xfrm>
          <a:off x="623392" y="432047"/>
          <a:ext cx="10873207" cy="6021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algn="l" fontAlgn="t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5642"/>
              </p:ext>
            </p:extLst>
          </p:nvPr>
        </p:nvGraphicFramePr>
        <p:xfrm>
          <a:off x="551384" y="980729"/>
          <a:ext cx="11377264" cy="5667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1 489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21134"/>
              </p:ext>
            </p:extLst>
          </p:nvPr>
        </p:nvGraphicFramePr>
        <p:xfrm>
          <a:off x="551384" y="1187924"/>
          <a:ext cx="11377264" cy="576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415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3 811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92 096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государственной собственности Московской области на объекты недвижимости, включая земельные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участки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52 325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186644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2063552" y="692696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2024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351584" y="3573016"/>
            <a:ext cx="1512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783632" y="4797152"/>
            <a:ext cx="1188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917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3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67408" y="3424483"/>
          <a:ext cx="10297144" cy="310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31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1 619,8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1 686,2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органов и органов финансового контроля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49,2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50,8</a:t>
                      </a:r>
                      <a:endParaRPr kumimoji="0" lang="ru-RU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91544" y="476672"/>
          <a:ext cx="8280920" cy="294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8112224" y="134076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176120" y="1340768"/>
            <a:ext cx="93121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5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199456" y="4005064"/>
          <a:ext cx="9721078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68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46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безопасность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2057968" y="722339"/>
          <a:ext cx="669674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6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11428" y="4028731"/>
          <a:ext cx="10513163" cy="2352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492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1 056,0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1 166,1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639617" y="521455"/>
          <a:ext cx="663773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5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127445" y="3775405"/>
          <a:ext cx="9865098" cy="260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497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1 368,6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3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18903" y="620688"/>
          <a:ext cx="8781268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23392" y="4005064"/>
          <a:ext cx="9866150" cy="208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5283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79576" y="836712"/>
          <a:ext cx="7603870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05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83430" y="3625997"/>
          <a:ext cx="9865097" cy="2601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46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6 325,0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8 727,5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5 352,3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6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91544" y="620688"/>
          <a:ext cx="8353747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4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83431" y="3933057"/>
          <a:ext cx="9937106" cy="2664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73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 кинематографии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37231" y="710569"/>
          <a:ext cx="7632848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55440" y="4057846"/>
          <a:ext cx="9937105" cy="235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39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35188" y="765175"/>
          <a:ext cx="7993062" cy="316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55440" y="3933056"/>
          <a:ext cx="10225137" cy="2341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288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высших достижений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extLst/>
          </p:nvPr>
        </p:nvGraphicFramePr>
        <p:xfrm>
          <a:off x="2135560" y="62051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5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911426" y="3947046"/>
          <a:ext cx="10225132" cy="257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6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812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ожидаемое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67,7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207568" y="692696"/>
          <a:ext cx="7848872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69199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748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4 659,9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5 248,7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6 126,3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357697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562,9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1 007,6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2 094,8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091204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15480" y="1124744"/>
          <a:ext cx="9649072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43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0205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1" cy="5094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32213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32861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34187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948,327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936,15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876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30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32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836713"/>
          <a:ext cx="8209784" cy="5448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8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9546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87487" y="836713"/>
          <a:ext cx="9361040" cy="51531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3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5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193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2"/>
          <a:ext cx="9394676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973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83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97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03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9367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3" y="836713"/>
          <a:ext cx="799288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55011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836713"/>
          <a:ext cx="9095562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8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2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87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5768747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4942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5580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9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044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9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4615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02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граждан, систематически занимающихся физической культурой и спортом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2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22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9577064" cy="4680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2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1505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9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49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7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5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0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752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59" cy="4697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анализов качества воды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исследований состояния  окружающей 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099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9865095" cy="4896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60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47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исследований загрязнения водных объектов,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прудов, подлежащих очистке от мусора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05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в том числе бытового мусора, на лесных участках, не предоставленных гражданам и юридическим лицам в общем объеме обнаруженных отходов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высаженных зеленых насаждений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854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9793088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1180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03512" y="836712"/>
          <a:ext cx="9289032" cy="5057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5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697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5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98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1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7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370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4" y="1340768"/>
          <a:ext cx="9217024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27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2119642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2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07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9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285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87490" y="836712"/>
          <a:ext cx="9433045" cy="4751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9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6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06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7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7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благоустроенных дворовых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4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2386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5"/>
          <a:ext cx="10225136" cy="5904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4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7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созданных и отремонтированных пешеходных коммуникаций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приобретенной муниципальной техники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94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дворовых территорий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0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отремонтированных пешеходных коммуникаций за счет средств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28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дворовых территорий и общественных пространств, содержащихся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Замена 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установленных шкафов управления наружным освещением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98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0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20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Объем 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548679"/>
          <a:ext cx="9865097" cy="5760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62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305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17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5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10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4" y="764703"/>
          <a:ext cx="9793089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10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5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37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0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4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8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4" y="836712"/>
          <a:ext cx="9721080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38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Предоставление 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1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94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1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Проверка 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6553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4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2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704551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513168" cy="5233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Информирование населения в средствах массовой информации и социальных сетях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молодежи, задействованной в мероприятиях по вовлечению в творческую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4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городского округа Домодедово в рамках применения практик инициативного бюджетирования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0,026308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333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2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130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60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89529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7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Быстро/качественно решаем - Доля сообщений, отправленных на портал «Добродел»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1089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Образовательные 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8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3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2541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1" y="836712"/>
          <a:ext cx="10153129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2860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5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9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6395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Бережливый учет - оснащенность многоквартирных домов общедомовыми приборами учета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9863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836712"/>
          <a:ext cx="10081121" cy="3960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3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312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2235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45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2572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460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93212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1155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77-ой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40418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36 (14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3840,5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4041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2632,7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1254,8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632,9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011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3637,9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10903,07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5727,67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68109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1 786,2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1 116,8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669,4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338,8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187,2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278,6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566,8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224,2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7A7BAE"/>
    </a:accent1>
    <a:accent2>
      <a:srgbClr val="529CA4"/>
    </a:accent2>
    <a:accent3>
      <a:srgbClr val="B363B5"/>
    </a:accent3>
    <a:accent4>
      <a:srgbClr val="D67F4A"/>
    </a:accent4>
    <a:accent5>
      <a:srgbClr val="A56E49"/>
    </a:accent5>
    <a:accent6>
      <a:srgbClr val="73A0BF"/>
    </a:accent6>
    <a:hlink>
      <a:srgbClr val="81BDC9"/>
    </a:hlink>
    <a:folHlink>
      <a:srgbClr val="C9B285"/>
    </a:folHlink>
  </a:clrScheme>
  <a:fontScheme name="Открытая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  <a:font script="Geor" typeface="Sylfaen"/>
    </a:minorFont>
  </a:fontScheme>
  <a:fmtScheme name="Открытая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21344</TotalTime>
  <Words>13604</Words>
  <Application>Microsoft Office PowerPoint</Application>
  <PresentationFormat>Широкоэкранный</PresentationFormat>
  <Paragraphs>3620</Paragraphs>
  <Slides>99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99</vt:i4>
      </vt:variant>
    </vt:vector>
  </HeadingPairs>
  <TitlesOfParts>
    <vt:vector size="110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 бюджета городского округа Домодедово  на 2024 год и плановый период 2025 и 2026 гг.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2024 год и плановый период 2025 и 2026 гг. в сравнении с фактическим исполнением 2020-2022 годов и ожидаемым исполнением 2023 года                                                                                                                             млн. руб.</vt:lpstr>
      <vt:lpstr>Основные параметры бюджета на 2024 год и плановый период 2025 и 2026 гг. в сравнении с фактическим исполнением 2021-2022 годов и ожидаемым исполнением 2023 года                                                                            млн. руб.</vt:lpstr>
      <vt:lpstr>Муниципальный долг                                                                                                               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2022-2026 гг.  млн. руб.</vt:lpstr>
      <vt:lpstr>Презентация PowerPoint</vt:lpstr>
      <vt:lpstr>Структура налоговых доходов 2024 года, млн.руб.</vt:lpstr>
      <vt:lpstr>Структура неналоговых доходов 2024 года, млн.руб.</vt:lpstr>
      <vt:lpstr>Изменение структуры налоговых и неналоговых доходов городского округа Домодедово за 2022-2026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2022-2026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2022-2026 годах по программам</vt:lpstr>
      <vt:lpstr>Расходы бюджета городского округа в 2022-2026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3441</cp:revision>
  <cp:lastPrinted>2022-11-09T13:42:47Z</cp:lastPrinted>
  <dcterms:created xsi:type="dcterms:W3CDTF">2015-09-30T07:48:07Z</dcterms:created>
  <dcterms:modified xsi:type="dcterms:W3CDTF">2024-12-26T15:08:38Z</dcterms:modified>
</cp:coreProperties>
</file>